
<file path=[Content_Types].xml><?xml version="1.0" encoding="utf-8"?>
<Types xmlns="http://schemas.openxmlformats.org/package/2006/content-types">
  <Default Extension="jpeg" ContentType="image/jpeg"/>
  <Default Extension="jpg" ContentType="image/pn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media/image18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305" r:id="rId3"/>
    <p:sldId id="308" r:id="rId4"/>
    <p:sldId id="307" r:id="rId5"/>
    <p:sldId id="297" r:id="rId6"/>
    <p:sldId id="306" r:id="rId7"/>
    <p:sldId id="302" r:id="rId8"/>
    <p:sldId id="309" r:id="rId9"/>
    <p:sldId id="298" r:id="rId10"/>
    <p:sldId id="310" r:id="rId11"/>
    <p:sldId id="299" r:id="rId12"/>
    <p:sldId id="303" r:id="rId13"/>
    <p:sldId id="294" r:id="rId14"/>
    <p:sldId id="304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CDFE5"/>
    <a:srgbClr val="FAD9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52" autoAdjust="0"/>
    <p:restoredTop sz="86439" autoAdjust="0"/>
  </p:normalViewPr>
  <p:slideViewPr>
    <p:cSldViewPr snapToGrid="0" showGuides="1">
      <p:cViewPr varScale="1">
        <p:scale>
          <a:sx n="111" d="100"/>
          <a:sy n="111" d="100"/>
        </p:scale>
        <p:origin x="248" y="2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28T06:02:39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3516 2675 24575,'0'0'0</inkml:trace>
  <inkml:trace contextRef="#ctx0" brushRef="#br0" timeOffset="5010">3408 797 24575,'-7'0'0,"-10"0"0,-2 0 0,-9 0 0,-1 0 0,-11 0 0,3 0 0,-18 0 0,6 0 0,-7 0 0,-15 0 0,11 0 0,-26 0 0,11 0 0,-7 0 0,2 0 0,8 10 0,-8-1 0,-1 20-443,-1-3 443,-5 12 0,10 5 0,16-16 0,6 5 0,0 3 0,-2 1 0,1-2 0,-1 3 0,-13 19 0,-7 2 0,38-26 0,1 1 0,-33 31 0,-5 0 0,10 0 0,-4 6 0,6-5 0,0 11 0,0-10 0,13-5 0,-3-1 0,13-7 0,11-11 0,1 1 0,-10 15 0,6-5 0,-1 2 0,-6 10 0,13-19 0,0 0 0,-17 37 0,7-9 0,-1 13 0,10-22 0,0 1 0,6-11 0,0 1-624,-4 18 1,0 1 623,5-15 0,1-1 0,2 1 0,0 1 0,-1 4 0,0 1 0,-2 4 0,-1 1 0,3 0 0,0 1 0,-1-1 0,1 1 0,0 5 0,1-3 0,4-23 0,2-2-207,-3 14 0,1-3 207,-10 17 0,3 14 0,4-19 0,5-15 0,2-10 405,4-11-405,1-2 1247,5-6-1247,0 0 452,0 6-452,0 8 0,0 7 0,0 7 0,11 7 0,8 1 0,12 16-818,14 5 818,-20-40 0,3 3 0,16 17 0,3 0 0,-10-17 0,-1-1 0,4 6 0,1-1 0,3-6 0,-1-5 0,12 12 0,-9-14 0,4-2 0,25 7 0,1-1 0,12-10 0,-6 3 0,8-15 0,-1 9 0,10-15 0,-49-6 0,1 1 0,7-3 0,3 0-702,4 0 1,1 0 701,5-2 0,1-2 0,5 1 0,0-1 0,0-3 0,0 0 0,0 0 0,-1 0 0,-4 0 0,0 0 0,3 0 0,1 0 0,-4 0 0,-1 0 0,4 1 0,4-2 0,-10-3 0,4-1 0,-4 0 0,11 1 0,-2-2 0,-12-2 0,3-3 0,-5 2 0,3 1 0,-3 0 0,1-6 0,0 0 0,1 3 0,-1 0 0,0-3 0,1-2 0,-1-1 0,0-1 0,1 2 0,-1 1 0,0-2 0,1-2 0,0 2 0,-1-1 0,-4 0 0,-1 0-461,0-3 1,-1-1 460,-4 2 0,-1-1 0,1 1 0,0-1 0,0-2 0,-1-1 0,1 3 0,0-1 0,4-5 0,1 0 0,-5 5 0,2 1 0,7-8 0,0 1 0,-8 7 0,0-1 0,4-5 0,-1-1 0,-9 7 0,1 1 0,3-4 0,-1 1 0,39-16 0,-43 20 0,0-1 0,-3-3 0,0 0-337,45-18 337,-45 18 0,0 1 0,44-17 0,-43 16 0,-1 0 0,23-9 0,-8-1 0,3-2 0,-19 9 0,-1 1 0,10-4 0,1 0 0,1-5 0,-4 1 0,14-7 0,-20 7 0,2-1 0,-5 7 0,-1 0 0,37-31 0,-32 31 0,0 0 0,-3-3 0,0 0 0,6 2 0,1 0 0,-2-2 0,0-1 0,-2 2 0,-1-1 0,2-1 0,-2 0 0,33-28 0,-35 23 0,0-1-18,-1 6 0,0 0 18,-1-9 0,-1-1 0,4 3 0,-2 0 0,-6-1 0,0-1 0,4-5 0,-1 0 0,-2 4 0,-1 0 0,2-7 0,0-1 0,-3 9 0,1-1 0,12-24 0,-2 2 0,11-11 0,-9 8 0,-3-1 0,-6-6 0,-12 23 0,-2-2 0,7-38 0,-16 41 0,-2-1 0,5-42 0,-10 38 0,-1 1 0,4-24 0,-9 10 0,-1 0 0,2-18 0,-5 17 0,0-2 0,0 19 0,0 1 0,0-4 0,0-1 0,1 0 0,-2 0 0,-3 4 0,-4 1 0,-4-1 0,-3 1 971,-18-33-971,6 40 0,-3 1 0,-30-35 0,25 41 0,-2 0 27,-7-5 0,-2 0-27,2 6 0,-1 1 0,-3-5 0,-2 1 0,-2 2 0,-1 2 0,4 2 0,0 1 0,-4-4 0,1 1 0,1 5 0,0 2 0,0-4 0,-2 1 0,-5 1 0,-3 1 0,-2-1 0,-5 0 0,0 4 0,-5 0 0,2 2 0,-14-7 0,-1 1-659,9 6 0,-3 0 1,4 2 658,-9 0 0,2 1 0,-6-4 0,0 1 0,0 9 0,-1 1 0,1-6 0,0 0-465,5 10 1,0 1 464,1-4 0,1 1 0,5 2 0,1 2 0,-1 2 0,0 2 0,0-1 0,0 1 0,-5 2 0,-1 2 0,5-1 0,0 0 0,-10 0 0,0 0 0,9 0 0,2 0 0,-1 0 0,1 0 0,0-1 0,3 2-440,12 3 1,1 4 439,-9 1 0,1 4 0,13 3 0,1 3 0,-9 2 0,0 1-54,8-1 1,0-1 53,-3 1 0,-1 0 0,-7 4 0,-1 0 0,1-2 0,-1 0 0,2 1 0,2 1 0,14-6 0,2 1 0,-5 3 0,3 1 1723,-25 14-1723,26-14 0,-2-2 0,-37 17 0,12 4 0,-13-3 0,13 3 0,31-21 0,-1 1 0,-31 22 0,30-19 0,0 2 0,-32 30 0,35-25 0,0 2 367,4 0 0,1 4-367,-3 15 0,4-1 0,-7-1 0,10 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28T06:02:49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6074 2 24575,'-33'0'0,"-4"0"0,-26 0 0,-19 0 0,-2 0-790,31 0 0,-2 0 790,-3 0 0,-4 0-601,-29 0 0,-1 0 601,28 0 0,-1 0 0,-32 0 0,1 0 0,37 0 0,0 0 0,-10 0 0,-7 0 0,5 0-1270,2-1 0,-3 2 1270,-21 6 0,-10 4 0,13-2 0,31-6 0,2 1-519,-15 7 0,-7 5 0,6-2 519,3-1 0,3-1 0,-10 0 0,-2 2 0,-9 8 0,0 1 0,14-11 0,2 1 0,-10 12 0,1 2 0,14-7 0,1-1-119,-10 3 1,1 2 118,12-1 0,2 1 0,-4-2 0,1 0 241,8 1 0,2 2-241,-1 2 0,1-1 0,2-1 0,0-1 0,1 3 0,0 1 0,4-1 0,-1 0 0,1 0 0,-1 0 0,0 3 0,1 1 0,-1-1 0,0 2 0,4 0 0,1 2 0,-2 3 0,2 0 1016,3-4 0,3 0-1016,-28 31 0,-3-3 0,12-5 0,-8 8 0,0 0 0,7-2 0,2 0 0,-9 8 0,11 0 0,-11 2 0,15-5 0,-1 1 0,0 1 0,6 6 0,-6 2 0,-2 8 0,6-8 0,-4 8 0,15-21 0,1-1 1818,-1 0-1818,7-12 1431,0 10-1431,6-12 987,0 1-987,0 11 366,0-10-366,4 0 0,-11 25 0,9-19 0,-5 12 0,1 25 0,7-49 0,-4 50-672,-9-11 672,9-5 0,-1-1-151,2-18 151,11 8 0,-6-24 0,3 32 0,1-31 0,5 1 666,0 14-666,1-10 157,4 2-157,-5 33 0,6-35 0,0 2 0,0 5 0,0 1-240,0 10 0,0-3 240,0 21 0,0 9 0,12-21 0,2 16 0,11-8 0,0-2 0,12 9 0,-9-13 0,15 12 0,-6-14 0,1-1 0,11 3 0,-12-15 0,12 12 0,-14-20 0,20 16 0,-13-17 0,12 1 0,-10-8 0,1-1 0,6 2 0,-4-1 0,4-3 0,19 11 0,-20-16 0,25 6 480,-29-10-480,2-15 0,1 8 0,0-14 0,7 4 0,0 0 0,15-3 0,-5 4 0,22-5 0,-28 0 0,25 0-736,1-6 736,9 0 0,-41-6 0,0 0 0,44 0 0,-48 0 0,1 0 0,8 0 0,1 0 0,1 0 0,-1 0 0,1 0 0,0 0 0,3 0 0,0 0 0,-3 0 0,-1 0 0,1 0 0,0 0 0,3-6 0,0-1 0,-3 2 0,-1 0 0,4-5 0,3-1 0,27-3 0,0 0 0,-21 6 0,0-2-698,17-5 0,-2-3 698,-27 5 0,-3-2 0,2 1 0,-1-1 0,-3-2 0,0 0 0,8-1 0,1 1 0,-9-1 0,-1 0 0,10-3 0,-1-1 0,-8 1 0,0 1 0,3-2 0,1 1 0,0 0 0,-1 0-380,-8 1 1,1 0 379,6-1 0,0 0 0,-7 1 0,-1 0 0,2-4 0,0 1 0,-3 2 0,1 0 0,1-3 0,-1 1 0,42-16 0,-43 19 0,1 1 0,-1-1 0,0 0 0,43-19 0,-39 19 0,1-1 0,-3 2 0,-1-2 0,1-2 0,1-1 0,-2 1 0,2-2 0,22-14 0,2-2 0,-18 11 0,0-1-825,27-13 1,1 0 824,-23 9 0,-1 2 0,5-1 0,1 0 0,1-4 0,0 1 0,-6 4 0,-1-1-252,1-3 1,0 0 251,-6 4 0,-1 1 0,2-4 0,0 1 0,-6 7 0,0-1 0,4-6 0,2 0 0,-2 5 0,1 1 0,2-6 0,0-1 0,2 3 0,1 0 0,-1 0 0,1-1 0,-4-1 0,1-1 0,5-1 0,-2-1 0,-8 2 0,0-1 0,4-3 0,1-1 0,-4 2 0,0-1 0,5-2 0,0 0 0,1-3 0,0-2 0,1 1 0,-1 0 0,-1 4 0,0 1 0,-5-3 0,2 0 0,19-12 0,-1 0 0,-22 10 0,-2 0 0,13-11 0,-3 1 0,-22 15 0,-6 3 887,18-25-887,-15 20 0,-1 2 0,-2-9 0,5-1 0,-2 0 0,-15 7 704,28-42-704,-24 33 0,-1-12 0,4-5 0,-14-3 0,3-9 0,-10 0 0,-1-6 0,-6 14 0,-5 1 0,-7 3 0,-10 12 0,-9-12 0,-3 12 0,-5 0 0,-18-8 913,-6 14-913,12 14 0,-4 0 0,-3 3 0,-6 2 0,2 5 0,-6 1 0,1-1 0,-22-10 0,-3 2-411,21 10 0,-2 0 0,1 2 411,-18-6 0,2 2 0,-1 0 0,-1 0 0,1 4 0,0 0 0,-1-1 0,1 1 0,6 0 0,-1 0-786,-4 1 0,0-2 786,9-1 0,2-1 0,-6 2 0,1 1 0,-1-3 0,1 0 0,4 0 0,0 0 0,-10 2 0,0 0 0,4-2 0,0 0 0,1 3 0,-1 0 0,-5 0 0,2 0 0,14 4 0,0 1-647,-9-1 1,1 1 646,14 4 0,1 1 0,-4-1 0,-1 0 0,6 3 0,-1 2 0,-4-2 0,-1 2 0,5 2 0,-1 1 0,-4-1 0,1 1 0,3 3 0,3 0-173,-33-2 173,26 5 0,-2 2 0,6-1 0,1 0 0,-5 0 0,0 0 0,-4 0 0,3 0 0,-20 0 0,38 0 0,0 0 0,4 0 0,-1 0 809,-3 0 0,-1 0-809,0 0 0,0 0 0,0 0 0,1 0 0,-1 0 0,0 0 0,0 0 0,1 0 0,-2 0 0,2 0 0,-32 0 0,-9 0 0,29 0 1885,-7 0-1885,10 0 1604,13 0-1604,8 4 0,21-3 0,8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82540E-48C3-4E85-BDE8-D48C20B4EA08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220A9-7C5A-4371-B6CC-3CD4401D01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31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512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A10EB9B-026B-4DBF-B0DF-F17B4B439C9D}" type="slidenum">
              <a:rPr kumimoji="0" altLang="en-US" sz="12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方正黑体简体" panose="02010601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方正黑体简体" panose="02010601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0734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1E2D40-D0F0-462A-A25B-8483502614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28468BA-B40C-40B5-ABBF-BAD131A3B1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6BB68B-2F6A-4AB1-8236-B75170CAA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9C487-40BC-4881-A33D-7528D3078260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AF77BE-57FC-4254-8B57-D35979704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6D697E-B3AD-458C-B146-CFBC0AC8B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CBF64-0DF5-4F99-ACA9-2E97337345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112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prism/>
      </p:transition>
    </mc:Choice>
    <mc:Fallback xmlns="">
      <p:transition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78E1A5-7422-48BE-82F4-92859608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BC75AE-100B-489E-B07F-BCB29D673B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8E05E2-F4C4-4420-87F0-AD6E45F5D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9C487-40BC-4881-A33D-7528D3078260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9D0E5C-E6E8-4C24-95AB-4CA5B7112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1C9F3B-6ACC-4973-B8F0-C7A286583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CBF64-0DF5-4F99-ACA9-2E97337345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08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prism/>
      </p:transition>
    </mc:Choice>
    <mc:Fallback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45E2D45-A9A8-4031-A1D6-17FCBB5DE0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B19618F-AA15-4099-9EBF-1C11E5667A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7462E9-C116-4C63-84E7-EC29353B3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9C487-40BC-4881-A33D-7528D3078260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8461DC-EE49-443B-9ED2-FC2DC14DD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4B4615-9904-4FA0-A98E-0AB70B315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CBF64-0DF5-4F99-ACA9-2E97337345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15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prism/>
      </p:transition>
    </mc:Choice>
    <mc:Fallback xmlns="">
      <p:transition spd="slow" advClick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E00D82-2001-449E-AD90-3BB6FC1EF930}" type="datetimeFigureOut">
              <a:rPr lang="zh-CN" altLang="en-US"/>
              <a:pPr>
                <a:defRPr/>
              </a:pPr>
              <a:t>2018/12/28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47F294-569F-46BE-9414-D1C28A8AC9F5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3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 dir="u"/>
      </p:transition>
    </mc:Choice>
    <mc:Fallback xmlns="">
      <p:transition spd="slow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45F743-D3FE-402C-832B-AF970FFC3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BAF0D2-1302-4526-A304-409B2167D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E3914E-D6A6-4C39-AE12-B355B4B21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9C487-40BC-4881-A33D-7528D3078260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1801A1-CC58-483D-9D8F-47E271F50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0FA265-CF2D-4280-B7E7-BCF8A8CAC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CBF64-0DF5-4F99-ACA9-2E97337345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4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prism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DE649-159C-4F7D-8D26-BB414AF9B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C35619-79DE-4D85-A644-47FFF3908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3A3856-ABB7-45DA-B7CC-E4403DC7C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9C487-40BC-4881-A33D-7528D3078260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4B4F96-FC9E-4D79-9DC7-D7E65F315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A01B77-1517-4686-B874-D357D36A0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CBF64-0DF5-4F99-ACA9-2E97337345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55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prism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026FF1-AD85-4AB2-AAF2-78CD6F3B3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9142DA-4969-4F90-818F-F2D3F881D0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F429F41-DF74-443F-A963-DC7044FED9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B944EC4-ED8B-4A84-89D3-130DA572F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9C487-40BC-4881-A33D-7528D3078260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9E0C343-B859-4DD7-8757-84AE2791B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26DBF16-4A9F-4282-A864-35143676D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CBF64-0DF5-4F99-ACA9-2E97337345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07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prism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7641D2-3563-4583-900D-F79681136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72C25C-279E-47BD-A04A-CC4D6ADDCF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146F898-8731-4FBF-8DBC-5CB7909B0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F6DC6B2-5432-4754-919B-A496EBD082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C49A35D-A42C-41F8-9D51-4AE83FCC3D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D6FA440-A099-4A99-965E-2E74F98D1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9C487-40BC-4881-A33D-7528D3078260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7BB8E98-F80A-45E2-95CF-8DAD98325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E5CA34C-DB2C-4B88-9755-6084DBC30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CBF64-0DF5-4F99-ACA9-2E97337345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132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prism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03A199-AF39-489F-8894-F5540708A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203480F-4D1F-45C7-88F4-71ED2B0CA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9C487-40BC-4881-A33D-7528D3078260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38D1DF9-8788-4319-B4DB-BF5A9F181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29BA1A5-CA3A-46BA-87AE-3EB7AD29B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CBF64-0DF5-4F99-ACA9-2E97337345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45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prism/>
      </p:transition>
    </mc:Choice>
    <mc:Fallback xmlns="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D8B4CC2-0D24-449B-A92D-4D200B649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9C487-40BC-4881-A33D-7528D3078260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BFFABB1-8E60-487A-9436-1040A0176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4687AC-4510-41DC-B7A6-BEBAF4049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CBF64-0DF5-4F99-ACA9-2E97337345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90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prism/>
      </p:transition>
    </mc:Choice>
    <mc:Fallback xmlns="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BD422A-8843-4BB3-B378-1CF68101A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CB6259-C812-493C-BDFB-0F4EF4E4D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C360E4F-1268-4774-964B-94D9329577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C2563F0-057A-4409-A78F-7440D6EB3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9C487-40BC-4881-A33D-7528D3078260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36B0963-AAD1-44D4-B11B-970160DFC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457260-2D3E-4982-955B-7525C798E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CBF64-0DF5-4F99-ACA9-2E97337345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02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prism/>
      </p:transition>
    </mc:Choice>
    <mc:Fallback xmlns=""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847ADA-4AA6-454A-8025-735E1EB0F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65C2897-169A-4398-9B20-5D9B4B276F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8CA9981-7EA7-4303-AAE0-69A0B9913C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2D60C3-A2FE-4E2A-AEF4-96AFCC27B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9C487-40BC-4881-A33D-7528D3078260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1C68BDE-D27A-43CD-ACC9-48DC19CB9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20248A3-09BD-438A-B0B7-01CB15A78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CBF64-0DF5-4F99-ACA9-2E97337345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32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prism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62E4331-F4D7-4893-AEDC-307C9D801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1A080D-66BA-4EB7-B847-883ED753F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661D62-603D-4003-AAB3-FBD4046F95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9C487-40BC-4881-A33D-7528D3078260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1C72EF-7938-44E8-A9B4-1B23FFDF2B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1D1DA7-D61A-411E-B4C1-69E1951827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9CBF64-0DF5-4F99-ACA9-2E97337345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056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1500" advClick="0">
        <p14:prism/>
      </p:transition>
    </mc:Choice>
    <mc:Fallback xmlns="">
      <p:transition spd="slow" advClick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.mp3"/><Relationship Id="rId7" Type="http://schemas.openxmlformats.org/officeDocument/2006/relationships/notesSlide" Target="../notesSlides/notesSlide1.xml"/><Relationship Id="rId2" Type="http://schemas.microsoft.com/office/2007/relationships/media" Target="../media/media1.mp3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3.xml"/><Relationship Id="rId4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2.png"/><Relationship Id="rId4" Type="http://schemas.openxmlformats.org/officeDocument/2006/relationships/customXml" Target="../ink/ink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_矩形 28"/>
          <p:cNvSpPr/>
          <p:nvPr>
            <p:custDataLst>
              <p:tags r:id="rId1"/>
            </p:custDataLst>
          </p:nvPr>
        </p:nvSpPr>
        <p:spPr>
          <a:xfrm>
            <a:off x="4538032" y="3628806"/>
            <a:ext cx="3041780" cy="42601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 defTabSz="123855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zh-CN" sz="1084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Nullam eu tempor purus. Nunc a leo magna, sit amet conseuat risus. </a:t>
            </a:r>
          </a:p>
        </p:txBody>
      </p:sp>
      <p:pic>
        <p:nvPicPr>
          <p:cNvPr id="18" name="背景音乐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098325" y="-1292136"/>
            <a:ext cx="352387" cy="352387"/>
          </a:xfrm>
          <a:prstGeom prst="rect">
            <a:avLst/>
          </a:prstGeom>
        </p:spPr>
      </p:pic>
      <p:sp>
        <p:nvSpPr>
          <p:cNvPr id="14" name="Rounded Rectangle 120">
            <a:extLst>
              <a:ext uri="{FF2B5EF4-FFF2-40B4-BE49-F238E27FC236}">
                <a16:creationId xmlns:a16="http://schemas.microsoft.com/office/drawing/2014/main" id="{F43C4674-B5E1-2A45-8D20-3A5EDF9E40C3}"/>
              </a:ext>
            </a:extLst>
          </p:cNvPr>
          <p:cNvSpPr/>
          <p:nvPr/>
        </p:nvSpPr>
        <p:spPr>
          <a:xfrm>
            <a:off x="2166585" y="1711192"/>
            <a:ext cx="7784673" cy="2880188"/>
          </a:xfrm>
          <a:prstGeom prst="roundRect">
            <a:avLst>
              <a:gd name="adj" fmla="val 23810"/>
            </a:avLst>
          </a:prstGeom>
          <a:solidFill>
            <a:srgbClr val="17B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38" dirty="0"/>
          </a:p>
        </p:txBody>
      </p:sp>
      <p:sp>
        <p:nvSpPr>
          <p:cNvPr id="15" name="PA_矩形 28"/>
          <p:cNvSpPr/>
          <p:nvPr>
            <p:custDataLst>
              <p:tags r:id="rId4"/>
            </p:custDataLst>
          </p:nvPr>
        </p:nvSpPr>
        <p:spPr>
          <a:xfrm>
            <a:off x="3460214" y="3738794"/>
            <a:ext cx="5441594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第一小组</a:t>
            </a:r>
            <a:endParaRPr lang="en-US" altLang="zh-CN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PA_矩形 29"/>
          <p:cNvSpPr/>
          <p:nvPr>
            <p:custDataLst>
              <p:tags r:id="rId5"/>
            </p:custDataLst>
          </p:nvPr>
        </p:nvSpPr>
        <p:spPr>
          <a:xfrm>
            <a:off x="2502990" y="2410308"/>
            <a:ext cx="7111865" cy="101566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</a:rPr>
              <a:t>识字寻图 </a:t>
            </a:r>
            <a:r>
              <a:rPr lang="en" altLang="zh-CN" sz="6000" dirty="0">
                <a:solidFill>
                  <a:schemeClr val="bg1"/>
                </a:solidFill>
              </a:rPr>
              <a:t>APP </a:t>
            </a:r>
            <a:endParaRPr lang="en-US" altLang="zh-CN" sz="5960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B4879CC-8EBD-9041-9DD0-49C3CEB885FF}"/>
              </a:ext>
            </a:extLst>
          </p:cNvPr>
          <p:cNvSpPr txBox="1"/>
          <p:nvPr/>
        </p:nvSpPr>
        <p:spPr>
          <a:xfrm>
            <a:off x="10506704" y="3374241"/>
            <a:ext cx="184731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sz="2438" dirty="0"/>
          </a:p>
        </p:txBody>
      </p:sp>
    </p:spTree>
    <p:extLst>
      <p:ext uri="{BB962C8B-B14F-4D97-AF65-F5344CB8AC3E}">
        <p14:creationId xmlns:p14="http://schemas.microsoft.com/office/powerpoint/2010/main" val="215772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audio>
              <p:cMediaNode vol="10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8" objId="8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A5ED3A1-B1F9-2A46-BC94-B56C5E2D3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11"/>
          <a:stretch/>
        </p:blipFill>
        <p:spPr>
          <a:xfrm>
            <a:off x="158381" y="1066865"/>
            <a:ext cx="6172970" cy="42710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B9197B1-C718-3B4F-9986-F881009020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13"/>
          <a:stretch/>
        </p:blipFill>
        <p:spPr>
          <a:xfrm>
            <a:off x="6331351" y="1235695"/>
            <a:ext cx="5667931" cy="393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67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prism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259976" y="244101"/>
            <a:ext cx="9717742" cy="9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/>
              <a:t>五、技术方案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FA73AA3F-0EC4-B94D-9571-23643370FFBE}"/>
              </a:ext>
            </a:extLst>
          </p:cNvPr>
          <p:cNvSpPr txBox="1"/>
          <p:nvPr/>
        </p:nvSpPr>
        <p:spPr>
          <a:xfrm>
            <a:off x="487577" y="1196788"/>
            <a:ext cx="1027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（一）功能模块路线路</a:t>
            </a:r>
            <a:endParaRPr lang="en-US" altLang="zh-CN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525C5FD-3C60-5243-B705-3A3208414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460" y="896711"/>
            <a:ext cx="4869005" cy="540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7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prism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2434BDCC-7554-0D4E-8DE4-A64DC0FFC009}"/>
              </a:ext>
            </a:extLst>
          </p:cNvPr>
          <p:cNvSpPr txBox="1"/>
          <p:nvPr/>
        </p:nvSpPr>
        <p:spPr>
          <a:xfrm>
            <a:off x="570360" y="471231"/>
            <a:ext cx="1105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（二）技术亮点</a:t>
            </a:r>
            <a:endParaRPr lang="zh-CN" altLang="en-US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373235E-F01A-0944-B79B-2A2348625211}"/>
              </a:ext>
            </a:extLst>
          </p:cNvPr>
          <p:cNvSpPr txBox="1"/>
          <p:nvPr/>
        </p:nvSpPr>
        <p:spPr>
          <a:xfrm>
            <a:off x="537880" y="1210235"/>
            <a:ext cx="10999696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百度</a:t>
            </a:r>
            <a:r>
              <a:rPr lang="en-US" altLang="zh-CN" sz="2400" b="1" dirty="0"/>
              <a:t>SDK</a:t>
            </a:r>
            <a:r>
              <a:rPr lang="en-US" altLang="zh-CN" sz="2400" dirty="0"/>
              <a:t>:</a:t>
            </a:r>
            <a:r>
              <a:rPr lang="zh-CN" altLang="en-US" sz="2400" dirty="0"/>
              <a:t>配置并调用百度的</a:t>
            </a:r>
            <a:r>
              <a:rPr lang="en-US" altLang="zh-CN" sz="2400" dirty="0"/>
              <a:t>base64</a:t>
            </a:r>
            <a:r>
              <a:rPr lang="zh-CN" altLang="en-US" sz="2400" dirty="0"/>
              <a:t>转换以及图像识别接口，为我们的</a:t>
            </a:r>
            <a:r>
              <a:rPr lang="en-US" altLang="zh-CN" sz="2400" dirty="0"/>
              <a:t>App</a:t>
            </a:r>
            <a:r>
              <a:rPr lang="zh-CN" altLang="en-US" sz="2400" dirty="0"/>
              <a:t>完成文字识别功能提供支持</a:t>
            </a:r>
            <a:endParaRPr lang="en-US" altLang="zh-CN" sz="2400" dirty="0"/>
          </a:p>
          <a:p>
            <a:endParaRPr lang="en-US" altLang="zh-CN" dirty="0"/>
          </a:p>
          <a:p>
            <a:r>
              <a:rPr lang="en-US" altLang="zh-CN" sz="2400" b="1" dirty="0" err="1"/>
              <a:t>Gson</a:t>
            </a:r>
            <a:r>
              <a:rPr lang="zh-CN" altLang="en-US" sz="2400" b="1" dirty="0"/>
              <a:t>类库</a:t>
            </a:r>
            <a:r>
              <a:rPr lang="en-US" altLang="zh-CN" sz="2400" b="1" dirty="0"/>
              <a:t>:</a:t>
            </a:r>
            <a:r>
              <a:rPr lang="en-US" altLang="zh-CN" sz="2400" dirty="0"/>
              <a:t>GSON</a:t>
            </a:r>
            <a:r>
              <a:rPr lang="zh-CN" altLang="en-US" sz="2400" dirty="0"/>
              <a:t>是</a:t>
            </a:r>
            <a:r>
              <a:rPr lang="en-US" altLang="zh-CN" sz="2400" dirty="0"/>
              <a:t>Google</a:t>
            </a:r>
            <a:r>
              <a:rPr lang="zh-CN" altLang="en-US" sz="2400" dirty="0"/>
              <a:t>提供的用来在</a:t>
            </a:r>
            <a:r>
              <a:rPr lang="en-US" altLang="zh-CN" sz="2400" dirty="0"/>
              <a:t>Java</a:t>
            </a:r>
            <a:r>
              <a:rPr lang="zh-CN" altLang="en-US" sz="2400" dirty="0"/>
              <a:t>对象和</a:t>
            </a:r>
            <a:r>
              <a:rPr lang="en-US" altLang="zh-CN" sz="2400" dirty="0"/>
              <a:t>JSON</a:t>
            </a:r>
            <a:r>
              <a:rPr lang="zh-CN" altLang="en-US" sz="2400" dirty="0"/>
              <a:t>数据之间进行映射的</a:t>
            </a:r>
            <a:r>
              <a:rPr lang="en-US" altLang="zh-CN" sz="2400" dirty="0"/>
              <a:t>Java</a:t>
            </a:r>
            <a:r>
              <a:rPr lang="zh-CN" altLang="en-US" sz="2400" dirty="0"/>
              <a:t>类库。可以将一个</a:t>
            </a:r>
            <a:r>
              <a:rPr lang="en-US" altLang="zh-CN" sz="2400" dirty="0" err="1"/>
              <a:t>Json</a:t>
            </a:r>
            <a:r>
              <a:rPr lang="zh-CN" altLang="en-US" sz="2400" dirty="0"/>
              <a:t>字符转成一个</a:t>
            </a:r>
            <a:r>
              <a:rPr lang="en-US" altLang="zh-CN" sz="2400" dirty="0"/>
              <a:t>Java</a:t>
            </a:r>
            <a:r>
              <a:rPr lang="zh-CN" altLang="en-US" sz="2400" dirty="0"/>
              <a:t>对象，或者将一个</a:t>
            </a:r>
            <a:r>
              <a:rPr lang="en-US" altLang="zh-CN" sz="2400" dirty="0"/>
              <a:t>Java</a:t>
            </a:r>
            <a:r>
              <a:rPr lang="zh-CN" altLang="en-US" sz="2400" dirty="0"/>
              <a:t>转化为</a:t>
            </a:r>
            <a:r>
              <a:rPr lang="en-US" altLang="zh-CN" sz="2400" dirty="0" err="1"/>
              <a:t>Json</a:t>
            </a:r>
            <a:r>
              <a:rPr lang="zh-CN" altLang="en-US" sz="2400" dirty="0"/>
              <a:t>字符串，在我们的</a:t>
            </a:r>
            <a:r>
              <a:rPr lang="en-US" altLang="zh-CN" sz="2400" dirty="0"/>
              <a:t>App</a:t>
            </a:r>
            <a:r>
              <a:rPr lang="zh-CN" altLang="en-US" sz="2400" dirty="0"/>
              <a:t>中用其解析百度</a:t>
            </a:r>
            <a:r>
              <a:rPr lang="en-US" altLang="zh-CN" sz="2400" dirty="0"/>
              <a:t>API</a:t>
            </a:r>
            <a:r>
              <a:rPr lang="zh-CN" altLang="en-US" sz="2400" dirty="0"/>
              <a:t>接口返回的识别结果</a:t>
            </a:r>
            <a:r>
              <a:rPr lang="en-US" altLang="zh-CN" sz="2400" dirty="0"/>
              <a:t>JSON</a:t>
            </a:r>
            <a:r>
              <a:rPr lang="zh-CN" altLang="en-US" sz="2400" dirty="0"/>
              <a:t>数据。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b="1" dirty="0" err="1"/>
              <a:t>RecyclerView</a:t>
            </a:r>
            <a:r>
              <a:rPr lang="zh-CN" altLang="en-US" sz="2400" b="1" dirty="0"/>
              <a:t>控件</a:t>
            </a:r>
            <a:r>
              <a:rPr lang="en-US" altLang="zh-CN" sz="2400" b="1" dirty="0"/>
              <a:t>:</a:t>
            </a:r>
            <a:r>
              <a:rPr lang="zh-CN" altLang="en-US" sz="2400" dirty="0"/>
              <a:t>是</a:t>
            </a:r>
            <a:r>
              <a:rPr lang="en-US" altLang="zh-CN" sz="2400" dirty="0" err="1"/>
              <a:t>ListView</a:t>
            </a:r>
            <a:r>
              <a:rPr lang="zh-CN" altLang="en-US" sz="2400" dirty="0"/>
              <a:t>的加强版，在我们的</a:t>
            </a:r>
            <a:r>
              <a:rPr lang="en-US" altLang="zh-CN" sz="2400" dirty="0"/>
              <a:t>App</a:t>
            </a:r>
            <a:r>
              <a:rPr lang="zh-CN" altLang="en-US" sz="2400" dirty="0"/>
              <a:t>中，使用其横向功能，用于展示关键词模糊匹配到的图片。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b="1" dirty="0"/>
              <a:t>Glide</a:t>
            </a:r>
            <a:r>
              <a:rPr lang="zh-CN" altLang="en-US" sz="2400" b="1" dirty="0"/>
              <a:t>控件</a:t>
            </a:r>
            <a:r>
              <a:rPr lang="en-US" altLang="zh-CN" sz="2400" dirty="0"/>
              <a:t>:Glide</a:t>
            </a:r>
            <a:r>
              <a:rPr lang="zh-CN" altLang="en-US" sz="2400" dirty="0"/>
              <a:t>是</a:t>
            </a:r>
            <a:r>
              <a:rPr lang="en-US" altLang="zh-CN" sz="2400" dirty="0"/>
              <a:t>Google</a:t>
            </a:r>
            <a:r>
              <a:rPr lang="zh-CN" altLang="en-US" sz="2400" dirty="0"/>
              <a:t>官方推荐的一个图片加载和缓存的开源库</a:t>
            </a:r>
            <a:r>
              <a:rPr lang="en-US" altLang="zh-CN" sz="2400" dirty="0"/>
              <a:t>,</a:t>
            </a:r>
            <a:r>
              <a:rPr lang="zh-CN" altLang="en-US" sz="2400" dirty="0"/>
              <a:t>它不仅能实现平滑的图片列表滚动效果</a:t>
            </a:r>
            <a:r>
              <a:rPr lang="en-US" altLang="zh-CN" sz="2400" dirty="0"/>
              <a:t>,</a:t>
            </a:r>
            <a:r>
              <a:rPr lang="zh-CN" altLang="en-US" sz="2400" dirty="0"/>
              <a:t>还支持远程图片的获取、大小调整和展示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321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prism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259976" y="244101"/>
            <a:ext cx="9717742" cy="9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/>
              <a:t>六、功能录屏展示</a:t>
            </a:r>
          </a:p>
        </p:txBody>
      </p:sp>
    </p:spTree>
    <p:extLst>
      <p:ext uri="{BB962C8B-B14F-4D97-AF65-F5344CB8AC3E}">
        <p14:creationId xmlns:p14="http://schemas.microsoft.com/office/powerpoint/2010/main" val="195058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prism/>
      </p:transition>
    </mc:Choice>
    <mc:Fallback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259976" y="244101"/>
            <a:ext cx="9717742" cy="9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/>
              <a:t>七、未来展望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4F48C4F0-A253-1349-AEA5-A3A658D4AE78}"/>
              </a:ext>
            </a:extLst>
          </p:cNvPr>
          <p:cNvSpPr txBox="1"/>
          <p:nvPr/>
        </p:nvSpPr>
        <p:spPr>
          <a:xfrm>
            <a:off x="487577" y="1196788"/>
            <a:ext cx="10270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（一）</a:t>
            </a:r>
            <a:r>
              <a:rPr lang="en-US" altLang="zh-CN" b="1" dirty="0"/>
              <a:t>5G</a:t>
            </a:r>
            <a:r>
              <a:rPr lang="zh-CN" altLang="en-US" b="1" dirty="0"/>
              <a:t>时代来临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对图库的检索时间会随着</a:t>
            </a:r>
            <a:r>
              <a:rPr lang="en-US" altLang="zh-CN" b="1" dirty="0"/>
              <a:t>5G</a:t>
            </a:r>
            <a:r>
              <a:rPr lang="zh-CN" altLang="en-US" b="1" dirty="0"/>
              <a:t>时代的到来进一步加快，用户在</a:t>
            </a:r>
            <a:r>
              <a:rPr lang="en-US" altLang="zh-CN" b="1" dirty="0" err="1"/>
              <a:t>wifi</a:t>
            </a:r>
            <a:r>
              <a:rPr lang="zh-CN" altLang="en-US" b="1" dirty="0"/>
              <a:t>环境下，只需两三分钟甚至几十秒，就能在上千张图片中检索出自己想要的图片。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021DA9A-F114-2E44-9848-A596E96E82FC}"/>
              </a:ext>
            </a:extLst>
          </p:cNvPr>
          <p:cNvSpPr/>
          <p:nvPr/>
        </p:nvSpPr>
        <p:spPr>
          <a:xfrm>
            <a:off x="487576" y="2869240"/>
            <a:ext cx="10008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（二）生活中的更多的信息数字化，图像化</a:t>
            </a:r>
            <a:endParaRPr lang="en-US" altLang="zh-CN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4FAB7B5-48F0-E74C-B908-8AC19E5E8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74" y="3429000"/>
            <a:ext cx="2004749" cy="312907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CA8A41F-5CD1-4D43-BAE6-0C746F58BA64}"/>
              </a:ext>
            </a:extLst>
          </p:cNvPr>
          <p:cNvSpPr/>
          <p:nvPr/>
        </p:nvSpPr>
        <p:spPr>
          <a:xfrm>
            <a:off x="3880133" y="3589929"/>
            <a:ext cx="10008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（三）用户可能质疑的问题：隐私</a:t>
            </a:r>
            <a:endParaRPr lang="en-US" altLang="zh-CN" b="1" dirty="0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29934F86-FCE2-CE49-B3D4-75EBD6CDA4A1}"/>
              </a:ext>
            </a:extLst>
          </p:cNvPr>
          <p:cNvSpPr txBox="1"/>
          <p:nvPr/>
        </p:nvSpPr>
        <p:spPr>
          <a:xfrm>
            <a:off x="4045225" y="4228743"/>
            <a:ext cx="6844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因为图像识别调用的是百度的接口，可能存在隐私泄漏的问题，后续如果可以的话，可以将图像识别做成本地的运算之类的，让用户能够放心的使用。</a:t>
            </a:r>
          </a:p>
        </p:txBody>
      </p:sp>
    </p:spTree>
    <p:extLst>
      <p:ext uri="{BB962C8B-B14F-4D97-AF65-F5344CB8AC3E}">
        <p14:creationId xmlns:p14="http://schemas.microsoft.com/office/powerpoint/2010/main" val="189176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prism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59976" y="244101"/>
            <a:ext cx="10515600" cy="1325563"/>
          </a:xfrm>
        </p:spPr>
        <p:txBody>
          <a:bodyPr/>
          <a:lstStyle/>
          <a:p>
            <a:r>
              <a:rPr lang="zh-CN" altLang="en-US" b="1" dirty="0"/>
              <a:t>一、</a:t>
            </a:r>
            <a:r>
              <a:rPr lang="en-US" altLang="zh-CN" b="1" dirty="0"/>
              <a:t>UI</a:t>
            </a:r>
            <a:r>
              <a:rPr lang="zh-CN" altLang="en-US" b="1" dirty="0"/>
              <a:t>展示</a:t>
            </a:r>
            <a:r>
              <a:rPr lang="en-US" altLang="zh-CN" b="1" dirty="0"/>
              <a:t>-</a:t>
            </a:r>
            <a:r>
              <a:rPr lang="zh-CN" altLang="en-US" b="1" dirty="0"/>
              <a:t>功能介绍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BA9B1C-B726-B047-88BF-E06E5BE144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6" t="1" r="14227" b="1405"/>
          <a:stretch/>
        </p:blipFill>
        <p:spPr>
          <a:xfrm>
            <a:off x="4241492" y="1569664"/>
            <a:ext cx="2552568" cy="469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74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prism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8476067B-09B5-0842-B64A-2C5F20F795A4}"/>
              </a:ext>
            </a:extLst>
          </p:cNvPr>
          <p:cNvSpPr txBox="1"/>
          <p:nvPr/>
        </p:nvSpPr>
        <p:spPr>
          <a:xfrm>
            <a:off x="539828" y="582834"/>
            <a:ext cx="10270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（一）图像文字提取</a:t>
            </a:r>
            <a:endParaRPr lang="en-US" altLang="zh-CN" b="1" dirty="0"/>
          </a:p>
          <a:p>
            <a:r>
              <a:rPr lang="zh-CN" altLang="en-US" dirty="0"/>
              <a:t>我们提供图片转文字的功能接口，用户只需要上传特定的图片，我们会通过接口 </a:t>
            </a:r>
            <a:r>
              <a:rPr lang="en-US" altLang="zh-CN" dirty="0" err="1"/>
              <a:t>api</a:t>
            </a:r>
            <a:r>
              <a:rPr lang="zh-CN" altLang="en-US" dirty="0"/>
              <a:t>返回提取出来的文字数组，并展示给用户。用户可以快捷的复制识别后的结果。</a:t>
            </a:r>
            <a:endParaRPr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A51F81-694E-8644-A647-FFE81A679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880" y="1907913"/>
            <a:ext cx="2598239" cy="436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4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prism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70360" y="471231"/>
            <a:ext cx="11051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（二）关键字检索图片</a:t>
            </a:r>
            <a:endParaRPr lang="en-US" altLang="zh-CN" b="1" dirty="0"/>
          </a:p>
          <a:p>
            <a:r>
              <a:rPr lang="zh-CN" altLang="en-US" dirty="0"/>
              <a:t>获取用户手机相册权限后，等待用户输入特定的关键字检索，之后我们将遍历用户相册，分批上传图片调用百度</a:t>
            </a:r>
            <a:r>
              <a:rPr lang="en-US" altLang="zh-CN" dirty="0"/>
              <a:t>AI </a:t>
            </a:r>
            <a:r>
              <a:rPr lang="zh-CN" altLang="en-US" dirty="0"/>
              <a:t>开放平台的通用 </a:t>
            </a:r>
            <a:r>
              <a:rPr lang="en-US" altLang="zh-CN" dirty="0"/>
              <a:t>OCR </a:t>
            </a:r>
            <a:r>
              <a:rPr lang="zh-CN" altLang="en-US" dirty="0"/>
              <a:t>图片识别接口，将图片中的文字信息提取出来，再与用户输入的关键词进行模糊匹配，匹配成功的图片将会在检索完成后呈现给用户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9151E6-F90C-5445-B2F0-BB8780A743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3" r="11537"/>
          <a:stretch/>
        </p:blipFill>
        <p:spPr>
          <a:xfrm>
            <a:off x="1306286" y="1789126"/>
            <a:ext cx="2399449" cy="47031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AF20451-1AAA-7047-B979-B93050F474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8" r="6398"/>
          <a:stretch/>
        </p:blipFill>
        <p:spPr>
          <a:xfrm>
            <a:off x="4898571" y="1789126"/>
            <a:ext cx="2399449" cy="4703114"/>
          </a:xfrm>
          <a:prstGeom prst="rect">
            <a:avLst/>
          </a:prstGeom>
        </p:spPr>
      </p:pic>
      <p:sp>
        <p:nvSpPr>
          <p:cNvPr id="7" name="虚尾箭头 6">
            <a:extLst>
              <a:ext uri="{FF2B5EF4-FFF2-40B4-BE49-F238E27FC236}">
                <a16:creationId xmlns:a16="http://schemas.microsoft.com/office/drawing/2014/main" id="{47AED08F-E6B8-344C-B263-FB109F81B497}"/>
              </a:ext>
            </a:extLst>
          </p:cNvPr>
          <p:cNvSpPr/>
          <p:nvPr/>
        </p:nvSpPr>
        <p:spPr>
          <a:xfrm>
            <a:off x="3889558" y="3429000"/>
            <a:ext cx="825190" cy="540834"/>
          </a:xfrm>
          <a:prstGeom prst="strip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虚尾箭头 7">
            <a:extLst>
              <a:ext uri="{FF2B5EF4-FFF2-40B4-BE49-F238E27FC236}">
                <a16:creationId xmlns:a16="http://schemas.microsoft.com/office/drawing/2014/main" id="{8DEB78C9-F1E1-6841-BA4F-20E35D5C82B6}"/>
              </a:ext>
            </a:extLst>
          </p:cNvPr>
          <p:cNvSpPr/>
          <p:nvPr/>
        </p:nvSpPr>
        <p:spPr>
          <a:xfrm>
            <a:off x="7481843" y="3431628"/>
            <a:ext cx="825190" cy="540834"/>
          </a:xfrm>
          <a:prstGeom prst="strip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88D5FFA-398B-D148-9095-DECD116B54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1" t="-431" r="4448" b="431"/>
          <a:stretch/>
        </p:blipFill>
        <p:spPr>
          <a:xfrm>
            <a:off x="8490856" y="1826133"/>
            <a:ext cx="2518346" cy="466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402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prism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259976" y="244101"/>
            <a:ext cx="9717742" cy="9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/>
              <a:t>二、迭代过程</a:t>
            </a:r>
            <a:r>
              <a:rPr lang="en-US" altLang="zh-CN" b="1" dirty="0"/>
              <a:t>-</a:t>
            </a:r>
            <a:r>
              <a:rPr lang="zh-CN" altLang="en-US" b="1" dirty="0"/>
              <a:t>用户意见</a:t>
            </a: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2B2B663B-4F80-5F44-8726-65909BB12304}"/>
              </a:ext>
            </a:extLst>
          </p:cNvPr>
          <p:cNvSpPr txBox="1"/>
          <p:nvPr/>
        </p:nvSpPr>
        <p:spPr>
          <a:xfrm>
            <a:off x="382971" y="4238203"/>
            <a:ext cx="1027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-------------------------------------------------</a:t>
            </a: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03F97C07-4B27-0E44-9115-4A337B6E9DF8}"/>
              </a:ext>
            </a:extLst>
          </p:cNvPr>
          <p:cNvSpPr txBox="1"/>
          <p:nvPr/>
        </p:nvSpPr>
        <p:spPr>
          <a:xfrm>
            <a:off x="374365" y="1379081"/>
            <a:ext cx="1027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20161380144</a:t>
            </a:r>
            <a:r>
              <a:rPr lang="zh-CN" altLang="en-US" b="1" dirty="0"/>
              <a:t>： 界面有些简陋了吧。。。</a:t>
            </a:r>
            <a:r>
              <a:rPr lang="en-US" altLang="zh-CN" b="1" dirty="0"/>
              <a:t>UI</a:t>
            </a:r>
            <a:r>
              <a:rPr lang="zh-CN" altLang="en-US" b="1" dirty="0"/>
              <a:t>拖出去斩了</a:t>
            </a:r>
            <a:endParaRPr lang="en-US" altLang="zh-CN" b="1" dirty="0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8F74E308-533C-3A41-AD05-325AAB928CB9}"/>
              </a:ext>
            </a:extLst>
          </p:cNvPr>
          <p:cNvSpPr txBox="1"/>
          <p:nvPr/>
        </p:nvSpPr>
        <p:spPr>
          <a:xfrm>
            <a:off x="382971" y="1817492"/>
            <a:ext cx="1027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20162180052 </a:t>
            </a:r>
            <a:r>
              <a:rPr lang="zh-CN" altLang="en-US" b="1" dirty="0"/>
              <a:t>： 图片转文字的时候感觉有点慢，有没有得快点，不然真正的时候不一定有耐心等？</a:t>
            </a:r>
            <a:endParaRPr lang="en-US" altLang="zh-CN" b="1" dirty="0"/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608DD48E-27EB-9944-9E79-D5391A819EFA}"/>
              </a:ext>
            </a:extLst>
          </p:cNvPr>
          <p:cNvSpPr txBox="1"/>
          <p:nvPr/>
        </p:nvSpPr>
        <p:spPr>
          <a:xfrm>
            <a:off x="374365" y="2251985"/>
            <a:ext cx="1027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20161380162</a:t>
            </a:r>
            <a:r>
              <a:rPr lang="zh-CN" altLang="en-US" b="1" dirty="0"/>
              <a:t>： 搜索图片的功能挺好的，找表情包利器</a:t>
            </a:r>
            <a:r>
              <a:rPr lang="en-US" altLang="zh-CN" b="1" dirty="0" err="1"/>
              <a:t>hhh</a:t>
            </a:r>
            <a:endParaRPr lang="en-US" altLang="zh-CN" b="1" dirty="0"/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14028D7A-CFFD-2D4C-B85F-FACED0E368EC}"/>
              </a:ext>
            </a:extLst>
          </p:cNvPr>
          <p:cNvSpPr txBox="1"/>
          <p:nvPr/>
        </p:nvSpPr>
        <p:spPr>
          <a:xfrm>
            <a:off x="382971" y="2751640"/>
            <a:ext cx="11308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20151180137</a:t>
            </a:r>
            <a:r>
              <a:rPr lang="zh-CN" altLang="en-US" b="1" dirty="0"/>
              <a:t>： 关键字检索图片功能的潜力挺不错的，希望</a:t>
            </a:r>
            <a:r>
              <a:rPr lang="en-US" altLang="zh-CN" b="1" dirty="0"/>
              <a:t>UI</a:t>
            </a:r>
            <a:r>
              <a:rPr lang="zh-CN" altLang="en-US" b="1" dirty="0"/>
              <a:t>的交互体验能和现在市场上的图片搜索</a:t>
            </a:r>
            <a:r>
              <a:rPr lang="en-US" altLang="zh-CN" b="1" dirty="0"/>
              <a:t>App</a:t>
            </a:r>
            <a:r>
              <a:rPr lang="zh-CN" altLang="en-US" b="1" dirty="0"/>
              <a:t>看齐 </a:t>
            </a:r>
            <a:endParaRPr lang="en-US" altLang="zh-CN" b="1" dirty="0"/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98293EF8-EDAC-AC4E-9747-B6C54CE9D054}"/>
              </a:ext>
            </a:extLst>
          </p:cNvPr>
          <p:cNvSpPr txBox="1"/>
          <p:nvPr/>
        </p:nvSpPr>
        <p:spPr>
          <a:xfrm>
            <a:off x="382971" y="3198945"/>
            <a:ext cx="1027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20161380254</a:t>
            </a:r>
            <a:r>
              <a:rPr lang="zh-CN" altLang="en-US" b="1" dirty="0"/>
              <a:t>： </a:t>
            </a:r>
            <a:r>
              <a:rPr lang="en-US" altLang="zh-CN" b="1" dirty="0"/>
              <a:t>UI</a:t>
            </a:r>
            <a:r>
              <a:rPr lang="zh-CN" altLang="en-US" b="1" dirty="0"/>
              <a:t>有点丑，把</a:t>
            </a:r>
            <a:r>
              <a:rPr lang="en-US" altLang="zh-CN" b="1" dirty="0"/>
              <a:t>UI</a:t>
            </a:r>
            <a:r>
              <a:rPr lang="zh-CN" altLang="en-US" b="1" dirty="0"/>
              <a:t>改一下吧</a:t>
            </a:r>
            <a:endParaRPr lang="en-US" altLang="zh-CN" b="1" dirty="0"/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568A0463-37B9-D647-B3CE-FDCCE37091BC}"/>
              </a:ext>
            </a:extLst>
          </p:cNvPr>
          <p:cNvSpPr txBox="1"/>
          <p:nvPr/>
        </p:nvSpPr>
        <p:spPr>
          <a:xfrm>
            <a:off x="374365" y="3715326"/>
            <a:ext cx="1027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20163709050</a:t>
            </a:r>
            <a:r>
              <a:rPr lang="zh-CN" altLang="en-US" b="1" dirty="0"/>
              <a:t>： 感觉会有点隐私问题吧。。遍历整个相册</a:t>
            </a:r>
            <a:r>
              <a:rPr lang="en-US" altLang="zh-CN" b="1" dirty="0"/>
              <a:t>😂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47BD5F23-DA43-F844-9A11-87F24209E5B6}"/>
              </a:ext>
            </a:extLst>
          </p:cNvPr>
          <p:cNvSpPr txBox="1"/>
          <p:nvPr/>
        </p:nvSpPr>
        <p:spPr>
          <a:xfrm>
            <a:off x="374365" y="5237423"/>
            <a:ext cx="1027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20162180052</a:t>
            </a:r>
            <a:r>
              <a:rPr lang="zh-CN" altLang="en-US" b="1" dirty="0"/>
              <a:t>：体验还行呀，图片转文字跟之前比变快了哈哈</a:t>
            </a:r>
            <a:endParaRPr lang="en-US" altLang="zh-CN" b="1" dirty="0"/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43C5BF67-5213-7741-9585-340102E4F517}"/>
              </a:ext>
            </a:extLst>
          </p:cNvPr>
          <p:cNvSpPr txBox="1"/>
          <p:nvPr/>
        </p:nvSpPr>
        <p:spPr>
          <a:xfrm>
            <a:off x="374365" y="4714546"/>
            <a:ext cx="1027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20160782261</a:t>
            </a:r>
            <a:r>
              <a:rPr lang="zh-CN" altLang="en-US" b="1" dirty="0"/>
              <a:t>： </a:t>
            </a:r>
            <a:r>
              <a:rPr lang="en-US" altLang="zh-CN" b="1" dirty="0"/>
              <a:t>UI</a:t>
            </a:r>
            <a:r>
              <a:rPr lang="zh-CN" altLang="en-US" b="1" dirty="0"/>
              <a:t>很好看哈哈</a:t>
            </a:r>
            <a:endParaRPr lang="en-US" altLang="zh-CN" b="1" dirty="0"/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F3C24953-4127-8045-8172-BE727D22B93A}"/>
              </a:ext>
            </a:extLst>
          </p:cNvPr>
          <p:cNvSpPr txBox="1"/>
          <p:nvPr/>
        </p:nvSpPr>
        <p:spPr>
          <a:xfrm>
            <a:off x="374365" y="5740995"/>
            <a:ext cx="1027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20163231056</a:t>
            </a:r>
            <a:r>
              <a:rPr lang="zh-CN" altLang="en-US" b="1" dirty="0"/>
              <a:t>：</a:t>
            </a:r>
            <a:r>
              <a:rPr lang="en-US" altLang="zh-CN" b="1" dirty="0"/>
              <a:t> </a:t>
            </a:r>
            <a:r>
              <a:rPr lang="zh-CN" altLang="en-US" b="1" dirty="0"/>
              <a:t>可以的，什么时候上线</a:t>
            </a:r>
            <a:r>
              <a:rPr lang="en-US" altLang="zh-CN" b="1" dirty="0" err="1"/>
              <a:t>hhh</a:t>
            </a:r>
            <a:endParaRPr lang="en-US" altLang="zh-CN" b="1" dirty="0"/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1FF29ED2-82F7-9147-9956-D8FA1E428A49}"/>
              </a:ext>
            </a:extLst>
          </p:cNvPr>
          <p:cNvSpPr txBox="1"/>
          <p:nvPr/>
        </p:nvSpPr>
        <p:spPr>
          <a:xfrm>
            <a:off x="382971" y="6244567"/>
            <a:ext cx="1027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20163708031</a:t>
            </a:r>
            <a:r>
              <a:rPr lang="zh-CN" altLang="en-US" b="1" dirty="0"/>
              <a:t> ：能批量选择图片就好了，现在好像只能一张一张选？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93335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prism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BB4F9E2F-A346-4448-9FA5-99BECE617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31" y="650032"/>
            <a:ext cx="3182267" cy="53604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918E770-55C8-5449-ABB2-A43DA7AC6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55" y="847492"/>
            <a:ext cx="2906908" cy="5163015"/>
          </a:xfrm>
          <a:prstGeom prst="rect">
            <a:avLst/>
          </a:prstGeom>
        </p:spPr>
      </p:pic>
      <p:sp>
        <p:nvSpPr>
          <p:cNvPr id="10" name="虚尾箭头 9">
            <a:extLst>
              <a:ext uri="{FF2B5EF4-FFF2-40B4-BE49-F238E27FC236}">
                <a16:creationId xmlns:a16="http://schemas.microsoft.com/office/drawing/2014/main" id="{FF9D89B4-BF0B-BC4B-B832-D619FCD0347F}"/>
              </a:ext>
            </a:extLst>
          </p:cNvPr>
          <p:cNvSpPr/>
          <p:nvPr/>
        </p:nvSpPr>
        <p:spPr>
          <a:xfrm>
            <a:off x="3788748" y="3339790"/>
            <a:ext cx="825190" cy="540834"/>
          </a:xfrm>
          <a:prstGeom prst="strip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虚尾箭头 10">
            <a:extLst>
              <a:ext uri="{FF2B5EF4-FFF2-40B4-BE49-F238E27FC236}">
                <a16:creationId xmlns:a16="http://schemas.microsoft.com/office/drawing/2014/main" id="{54995711-31E0-DA4F-913E-C5A41FA05249}"/>
              </a:ext>
            </a:extLst>
          </p:cNvPr>
          <p:cNvSpPr/>
          <p:nvPr/>
        </p:nvSpPr>
        <p:spPr>
          <a:xfrm>
            <a:off x="8043080" y="3339790"/>
            <a:ext cx="825190" cy="540834"/>
          </a:xfrm>
          <a:prstGeom prst="strip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3185EA0-D487-9D4B-B7BE-2A40EA2BBF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6" t="1" r="14227" b="1405"/>
          <a:stretch/>
        </p:blipFill>
        <p:spPr>
          <a:xfrm>
            <a:off x="9042520" y="992458"/>
            <a:ext cx="2552568" cy="469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32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prism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03408B2-1705-5B41-A239-75D56A6F8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29" y="793750"/>
            <a:ext cx="3759200" cy="5270500"/>
          </a:xfrm>
          <a:prstGeom prst="rect">
            <a:avLst/>
          </a:prstGeom>
        </p:spPr>
      </p:pic>
      <p:sp>
        <p:nvSpPr>
          <p:cNvPr id="6" name="虚尾箭头 5">
            <a:extLst>
              <a:ext uri="{FF2B5EF4-FFF2-40B4-BE49-F238E27FC236}">
                <a16:creationId xmlns:a16="http://schemas.microsoft.com/office/drawing/2014/main" id="{58B6ACC1-098F-EF4C-AC18-55D111573C7E}"/>
              </a:ext>
            </a:extLst>
          </p:cNvPr>
          <p:cNvSpPr/>
          <p:nvPr/>
        </p:nvSpPr>
        <p:spPr>
          <a:xfrm>
            <a:off x="4731658" y="3429000"/>
            <a:ext cx="2667265" cy="540834"/>
          </a:xfrm>
          <a:prstGeom prst="strip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2048447-726E-B04E-8399-3E808269DD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343" y="793750"/>
            <a:ext cx="3911600" cy="5270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8B6C9393-170F-BB47-B93F-B139852DC3C1}"/>
                  </a:ext>
                </a:extLst>
              </p14:cNvPr>
              <p14:cNvContentPartPr/>
              <p14:nvPr/>
            </p14:nvContentPartPr>
            <p14:xfrm>
              <a:off x="632469" y="915634"/>
              <a:ext cx="3310560" cy="218052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8B6C9393-170F-BB47-B93F-B139852DC3C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3469" y="906994"/>
                <a:ext cx="3328200" cy="21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BE1FFD3D-2F7B-3D47-9F39-9ADC6582FCCB}"/>
                  </a:ext>
                </a:extLst>
              </p14:cNvPr>
              <p14:cNvContentPartPr/>
              <p14:nvPr/>
            </p14:nvContentPartPr>
            <p14:xfrm>
              <a:off x="7765149" y="832834"/>
              <a:ext cx="3724200" cy="230076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BE1FFD3D-2F7B-3D47-9F39-9ADC6582FCC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56509" y="824194"/>
                <a:ext cx="3741840" cy="23184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0C851DC7-5D0C-644D-B0FC-6A704FAA4A64}"/>
              </a:ext>
            </a:extLst>
          </p:cNvPr>
          <p:cNvSpPr txBox="1"/>
          <p:nvPr/>
        </p:nvSpPr>
        <p:spPr>
          <a:xfrm>
            <a:off x="4524835" y="2772988"/>
            <a:ext cx="2736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速度太慢，改变技术方案</a:t>
            </a:r>
            <a:endParaRPr kumimoji="1" lang="en-US" altLang="zh-CN" dirty="0"/>
          </a:p>
          <a:p>
            <a:r>
              <a:rPr kumimoji="1" lang="zh-CN" altLang="en-US" dirty="0"/>
              <a:t>将</a:t>
            </a:r>
            <a:r>
              <a:rPr kumimoji="1" lang="en-US" altLang="zh-CN" dirty="0"/>
              <a:t>base64</a:t>
            </a:r>
            <a:r>
              <a:rPr kumimoji="1" lang="zh-CN" altLang="en-US" dirty="0"/>
              <a:t>的转化放到本地</a:t>
            </a:r>
          </a:p>
        </p:txBody>
      </p:sp>
    </p:spTree>
    <p:extLst>
      <p:ext uri="{BB962C8B-B14F-4D97-AF65-F5344CB8AC3E}">
        <p14:creationId xmlns:p14="http://schemas.microsoft.com/office/powerpoint/2010/main" val="199634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prism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259976" y="244101"/>
            <a:ext cx="9717742" cy="9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/>
              <a:t>三、队伍分工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6462" y="1340480"/>
            <a:ext cx="10270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林俊贤：</a:t>
            </a:r>
            <a:endParaRPr lang="en-US" altLang="zh-CN" sz="2400" b="1" dirty="0"/>
          </a:p>
          <a:p>
            <a:r>
              <a:rPr lang="zh-CN" altLang="en-US" sz="2400" b="1" dirty="0"/>
              <a:t>产品经理</a:t>
            </a:r>
            <a:r>
              <a:rPr lang="en-US" altLang="zh-CN" sz="2400" b="1" dirty="0"/>
              <a:t>-</a:t>
            </a:r>
            <a:r>
              <a:rPr lang="zh-CN" altLang="en-US" sz="2400" b="1" dirty="0"/>
              <a:t>负责整个</a:t>
            </a:r>
            <a:r>
              <a:rPr lang="en-US" altLang="zh-CN" sz="2400" b="1" dirty="0"/>
              <a:t>App</a:t>
            </a:r>
            <a:r>
              <a:rPr lang="zh-CN" altLang="en-US" sz="2400" b="1" dirty="0"/>
              <a:t>应用交互的逻辑设计，应用的</a:t>
            </a:r>
            <a:r>
              <a:rPr lang="en-US" altLang="zh-CN" sz="2400" b="1" dirty="0"/>
              <a:t>UI</a:t>
            </a:r>
            <a:r>
              <a:rPr lang="zh-CN" altLang="en-US" sz="2400" b="1" dirty="0"/>
              <a:t>设计，</a:t>
            </a:r>
            <a:r>
              <a:rPr lang="en-US" altLang="zh-CN" sz="2400" b="1" dirty="0"/>
              <a:t> PPT</a:t>
            </a:r>
            <a:r>
              <a:rPr lang="zh-CN" altLang="en-US" sz="2400" b="1" dirty="0"/>
              <a:t>的制作与展示等，统筹整个项目的进展，进行产品以及软件测试并提出修改意见。</a:t>
            </a:r>
            <a:endParaRPr lang="en-US" altLang="zh-CN" sz="2400" b="1" dirty="0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F6CA0FFC-1C2E-A74F-9913-FBF87FC3468C}"/>
              </a:ext>
            </a:extLst>
          </p:cNvPr>
          <p:cNvSpPr txBox="1"/>
          <p:nvPr/>
        </p:nvSpPr>
        <p:spPr>
          <a:xfrm>
            <a:off x="856462" y="2783923"/>
            <a:ext cx="102700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钟柱明：   </a:t>
            </a:r>
            <a:endParaRPr lang="en-US" altLang="zh-CN" sz="2400" b="1" dirty="0"/>
          </a:p>
          <a:p>
            <a:r>
              <a:rPr lang="zh-CN" altLang="en-US" sz="2400" b="1" dirty="0"/>
              <a:t>技术总监</a:t>
            </a:r>
            <a:r>
              <a:rPr lang="en-US" altLang="zh-CN" sz="2400" b="1" dirty="0"/>
              <a:t>-</a:t>
            </a:r>
            <a:r>
              <a:rPr lang="zh-CN" altLang="en-US" sz="2400" b="1" dirty="0"/>
              <a:t>负责整个</a:t>
            </a:r>
            <a:r>
              <a:rPr lang="en-US" altLang="zh-CN" sz="2400" b="1" dirty="0"/>
              <a:t>App</a:t>
            </a:r>
            <a:r>
              <a:rPr lang="zh-CN" altLang="en-US" sz="2400" b="1" dirty="0"/>
              <a:t>的技术架构，主要编写关键字搜索图片模块的代码。    </a:t>
            </a:r>
            <a:endParaRPr lang="en-US" altLang="zh-CN" sz="2400" b="1" dirty="0"/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6CC891D0-A96D-BC4B-99F1-68D99AEA8881}"/>
              </a:ext>
            </a:extLst>
          </p:cNvPr>
          <p:cNvSpPr txBox="1"/>
          <p:nvPr/>
        </p:nvSpPr>
        <p:spPr>
          <a:xfrm>
            <a:off x="856462" y="3858034"/>
            <a:ext cx="102700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刘镇源：   </a:t>
            </a:r>
            <a:endParaRPr lang="en-US" altLang="zh-CN" sz="2400" b="1" dirty="0"/>
          </a:p>
          <a:p>
            <a:r>
              <a:rPr lang="zh-CN" altLang="en-US" sz="2400" b="1" dirty="0"/>
              <a:t>负责编写图片转文字模块的代码，同时编写优化用户体验的一些小组件。</a:t>
            </a:r>
            <a:endParaRPr lang="en-US" altLang="zh-CN" sz="2400" b="1" dirty="0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ABA168AC-F288-8E4B-BC37-4398762545A9}"/>
              </a:ext>
            </a:extLst>
          </p:cNvPr>
          <p:cNvSpPr txBox="1"/>
          <p:nvPr/>
        </p:nvSpPr>
        <p:spPr>
          <a:xfrm>
            <a:off x="856462" y="4932145"/>
            <a:ext cx="10270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罗剑钏：   </a:t>
            </a:r>
            <a:endParaRPr lang="en-US" altLang="zh-CN" sz="2400" b="1" dirty="0"/>
          </a:p>
          <a:p>
            <a:r>
              <a:rPr lang="zh-CN" altLang="en-US" sz="2400" b="1" dirty="0"/>
              <a:t>负责百度</a:t>
            </a:r>
            <a:r>
              <a:rPr lang="en-US" altLang="zh-CN" sz="2400" b="1" dirty="0"/>
              <a:t>SDK</a:t>
            </a:r>
            <a:r>
              <a:rPr lang="zh-CN" altLang="en-US" sz="2400" b="1" dirty="0"/>
              <a:t>的配置以及接口调用，同时解决接口调用时同步异步编程的问题。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110446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prism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259976" y="244101"/>
            <a:ext cx="9717742" cy="9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/>
              <a:t>四、软件测试</a:t>
            </a:r>
            <a:r>
              <a:rPr lang="en-US" altLang="zh-CN" b="1" dirty="0"/>
              <a:t>-</a:t>
            </a:r>
            <a:r>
              <a:rPr lang="en" altLang="zh-CN" dirty="0" err="1"/>
              <a:t>WeTest</a:t>
            </a:r>
            <a:r>
              <a:rPr lang="zh-CN" altLang="en-US" dirty="0"/>
              <a:t>腾讯质量开放平台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9E0031-7DFD-E84C-91DC-DFBE56F88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76" y="1211256"/>
            <a:ext cx="12192000" cy="353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5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prism/>
      </p:transition>
    </mc:Choice>
    <mc:Fallback xmlns="">
      <p:transition spd="slow" advClick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千图海量PPT模板www.58pic.com​​">
  <a:themeElements>
    <a:clrScheme name="自定义 20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CDFE5"/>
      </a:accent1>
      <a:accent2>
        <a:srgbClr val="FAD9E0"/>
      </a:accent2>
      <a:accent3>
        <a:srgbClr val="BCDFE5"/>
      </a:accent3>
      <a:accent4>
        <a:srgbClr val="FAD9E0"/>
      </a:accent4>
      <a:accent5>
        <a:srgbClr val="BCDFE5"/>
      </a:accent5>
      <a:accent6>
        <a:srgbClr val="FAD9E0"/>
      </a:accent6>
      <a:hlink>
        <a:srgbClr val="BCDFE5"/>
      </a:hlink>
      <a:folHlink>
        <a:srgbClr val="FAD9E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1638</TotalTime>
  <Words>767</Words>
  <Application>Microsoft Macintosh PowerPoint</Application>
  <PresentationFormat>宽屏</PresentationFormat>
  <Paragraphs>56</Paragraphs>
  <Slides>14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等线</vt:lpstr>
      <vt:lpstr>等线 Light</vt:lpstr>
      <vt:lpstr>方正黑体简体</vt:lpstr>
      <vt:lpstr>Open Sans</vt:lpstr>
      <vt:lpstr>Arial</vt:lpstr>
      <vt:lpstr>Calibri</vt:lpstr>
      <vt:lpstr>千图海量PPT模板www.58pic.com​​</vt:lpstr>
      <vt:lpstr>PowerPoint 演示文稿</vt:lpstr>
      <vt:lpstr>一、UI展示-功能介绍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Microsoft Office User</cp:lastModifiedBy>
  <cp:revision>162</cp:revision>
  <dcterms:created xsi:type="dcterms:W3CDTF">2018-05-21T03:07:43Z</dcterms:created>
  <dcterms:modified xsi:type="dcterms:W3CDTF">2018-12-28T08:00:27Z</dcterms:modified>
</cp:coreProperties>
</file>